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1"/>
  </p:sldMasterIdLst>
  <p:notesMasterIdLst>
    <p:notesMasterId r:id="rId22"/>
  </p:notesMasterIdLst>
  <p:sldIdLst>
    <p:sldId id="256" r:id="rId2"/>
    <p:sldId id="275" r:id="rId3"/>
    <p:sldId id="267" r:id="rId4"/>
    <p:sldId id="268" r:id="rId5"/>
    <p:sldId id="277" r:id="rId6"/>
    <p:sldId id="278" r:id="rId7"/>
    <p:sldId id="281" r:id="rId8"/>
    <p:sldId id="280" r:id="rId9"/>
    <p:sldId id="269" r:id="rId10"/>
    <p:sldId id="257" r:id="rId11"/>
    <p:sldId id="258" r:id="rId12"/>
    <p:sldId id="259" r:id="rId13"/>
    <p:sldId id="260" r:id="rId14"/>
    <p:sldId id="261" r:id="rId15"/>
    <p:sldId id="263" r:id="rId16"/>
    <p:sldId id="264" r:id="rId17"/>
    <p:sldId id="279" r:id="rId18"/>
    <p:sldId id="273" r:id="rId19"/>
    <p:sldId id="270" r:id="rId20"/>
    <p:sldId id="27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quare3" initials="e" lastIdx="3" clrIdx="0">
    <p:extLst>
      <p:ext uri="{19B8F6BF-5375-455C-9EA6-DF929625EA0E}">
        <p15:presenceInfo xmlns:p15="http://schemas.microsoft.com/office/powerpoint/2012/main" userId="equare3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1032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09-15T12:43:01.597" idx="3">
    <p:pos x="3032" y="417"/>
    <p:text>Add a photo</p:text>
    <p:extLst>
      <p:ext uri="{C676402C-5697-4E1C-873F-D02D1690AC5C}">
        <p15:threadingInfo xmlns:p15="http://schemas.microsoft.com/office/powerpoint/2012/main" timeZoneBias="-6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2A7B1-F4DB-4CA8-88BF-5DF4518BB035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168CB2-76D8-4CA3-9334-CF5C705F822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Our school benchmarks underpin everything</a:t>
            </a:r>
            <a:r>
              <a:rPr lang="en-GB" baseline="0" dirty="0" smtClean="0"/>
              <a:t> we do.  We expect children to follow these at all times.  In our class we have devised a set of class rules these are... Next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168CB2-76D8-4CA3-9334-CF5C705F8228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3215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426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7179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89612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85816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873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639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011620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80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7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019742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5163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31614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876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750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272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3746B2-3242-4172-9412-3128BE37146D}" type="datetimeFigureOut">
              <a:rPr lang="en-GB" smtClean="0"/>
              <a:t>18/09/2025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2D3EA7F-2922-4492-BA88-484ABD7D3B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980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  <p:sldLayoutId id="2147483832" r:id="rId12"/>
    <p:sldLayoutId id="2147483833" r:id="rId13"/>
    <p:sldLayoutId id="2147483834" r:id="rId14"/>
    <p:sldLayoutId id="2147483835" r:id="rId15"/>
    <p:sldLayoutId id="214748383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comments" Target="../comments/commen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skin.education" TargetMode="External"/><Relationship Id="rId2" Type="http://schemas.openxmlformats.org/officeDocument/2006/relationships/hyperlink" Target="https://www.ruthmiskin.com/parent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oxfordowl.co.uk/Reading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hyperlink" Target="https://www.brucegroveprimary.com/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brucegroveprimary.com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17109" y="1844824"/>
            <a:ext cx="6600451" cy="2262781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 smtClean="0"/>
              <a:t>Welcome </a:t>
            </a:r>
            <a:br>
              <a:rPr lang="en-GB" sz="5400" b="1" dirty="0" smtClean="0"/>
            </a:br>
            <a:r>
              <a:rPr lang="en-GB" sz="5400" b="1" dirty="0" smtClean="0"/>
              <a:t>to </a:t>
            </a:r>
            <a:br>
              <a:rPr lang="en-GB" sz="5400" b="1" dirty="0" smtClean="0"/>
            </a:br>
            <a:r>
              <a:rPr lang="en-GB" sz="5400" b="1" dirty="0" smtClean="0"/>
              <a:t>Buckingham Palace Class</a:t>
            </a:r>
            <a:endParaRPr lang="en-GB" sz="5400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419872" y="4091400"/>
            <a:ext cx="6600451" cy="1126283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Reception - EYFS</a:t>
            </a:r>
            <a:endParaRPr lang="en-GB" sz="2800" b="1" dirty="0"/>
          </a:p>
        </p:txBody>
      </p:sp>
      <p:pic>
        <p:nvPicPr>
          <p:cNvPr id="7" name="Picture 6" descr="N:\Downloads\school logo[1]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7319"/>
            <a:ext cx="1584176" cy="187220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Buckingham Palace - A History of one of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4" descr="Buckingham Palace - A History of one of ..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4632298"/>
            <a:ext cx="3888432" cy="22257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Working in Partnership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6225" y="2132856"/>
            <a:ext cx="6591985" cy="4320480"/>
          </a:xfrm>
        </p:spPr>
        <p:txBody>
          <a:bodyPr/>
          <a:lstStyle/>
          <a:p>
            <a:pPr algn="ctr">
              <a:buNone/>
            </a:pPr>
            <a:r>
              <a:rPr lang="en-GB" dirty="0" smtClean="0"/>
              <a:t>At Bruce Grove we strongly believe in working together with parents to ensure all children are happy, safe and successful learners.  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I am available after school on these days: Monday, Wednesday and Thursday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Alternatively, please leave a message with the office for a call back if you have any concerns.  </a:t>
            </a:r>
          </a:p>
          <a:p>
            <a:pPr algn="ctr">
              <a:buNone/>
            </a:pPr>
            <a:endParaRPr lang="en-GB" dirty="0"/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endParaRPr lang="en-GB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1484" y="5387574"/>
            <a:ext cx="2056631" cy="1457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9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Learning Focus for this term…</a:t>
            </a:r>
            <a:endParaRPr lang="en-GB" b="1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3650" y="1931241"/>
            <a:ext cx="69723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077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Days to note…</a:t>
            </a:r>
            <a:endParaRPr lang="en-GB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3708254"/>
              </p:ext>
            </p:extLst>
          </p:nvPr>
        </p:nvGraphicFramePr>
        <p:xfrm>
          <a:off x="1943100" y="1988840"/>
          <a:ext cx="6591300" cy="35345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56892">
                  <a:extLst>
                    <a:ext uri="{9D8B030D-6E8A-4147-A177-3AD203B41FA5}">
                      <a16:colId xmlns:a16="http://schemas.microsoft.com/office/drawing/2014/main" val="450711362"/>
                    </a:ext>
                  </a:extLst>
                </a:gridCol>
                <a:gridCol w="4034408">
                  <a:extLst>
                    <a:ext uri="{9D8B030D-6E8A-4147-A177-3AD203B41FA5}">
                      <a16:colId xmlns:a16="http://schemas.microsoft.com/office/drawing/2014/main" val="2469855632"/>
                    </a:ext>
                  </a:extLst>
                </a:gridCol>
              </a:tblGrid>
              <a:tr h="339154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Buckingham</a:t>
                      </a:r>
                      <a:r>
                        <a:rPr lang="en-GB" baseline="0" dirty="0" smtClean="0"/>
                        <a:t> Palace</a:t>
                      </a:r>
                      <a:r>
                        <a:rPr lang="en-GB" dirty="0" smtClean="0"/>
                        <a:t> Class Schedule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4072868"/>
                  </a:ext>
                </a:extLst>
              </a:tr>
              <a:tr h="339154">
                <a:tc>
                  <a:txBody>
                    <a:bodyPr/>
                    <a:lstStyle/>
                    <a:p>
                      <a:r>
                        <a:rPr lang="en-GB" dirty="0" smtClean="0"/>
                        <a:t>Monday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5526"/>
                  </a:ext>
                </a:extLst>
              </a:tr>
              <a:tr h="339154">
                <a:tc>
                  <a:txBody>
                    <a:bodyPr/>
                    <a:lstStyle/>
                    <a:p>
                      <a:r>
                        <a:rPr lang="en-GB" dirty="0" smtClean="0"/>
                        <a:t>Tuesday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en-GB" dirty="0" smtClean="0"/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239065"/>
                  </a:ext>
                </a:extLst>
              </a:tr>
              <a:tr h="339154">
                <a:tc>
                  <a:txBody>
                    <a:bodyPr/>
                    <a:lstStyle/>
                    <a:p>
                      <a:r>
                        <a:rPr lang="en-GB" dirty="0" smtClean="0"/>
                        <a:t>Wednesday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 smtClean="0"/>
                        <a:t>PE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17501428"/>
                  </a:ext>
                </a:extLst>
              </a:tr>
              <a:tr h="339154">
                <a:tc>
                  <a:txBody>
                    <a:bodyPr/>
                    <a:lstStyle/>
                    <a:p>
                      <a:r>
                        <a:rPr lang="en-GB" dirty="0" smtClean="0"/>
                        <a:t>Thursday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5279777"/>
                  </a:ext>
                </a:extLst>
              </a:tr>
              <a:tr h="608487">
                <a:tc>
                  <a:txBody>
                    <a:bodyPr/>
                    <a:lstStyle/>
                    <a:p>
                      <a:r>
                        <a:rPr lang="en-GB" dirty="0" smtClean="0"/>
                        <a:t>Friday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 smtClean="0"/>
                        <a:t>Homework</a:t>
                      </a:r>
                      <a:r>
                        <a:rPr lang="en-GB" baseline="0" dirty="0" smtClean="0"/>
                        <a:t> – Not yet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4406761"/>
                  </a:ext>
                </a:extLst>
              </a:tr>
            </a:tbl>
          </a:graphicData>
        </a:graphic>
      </p:graphicFrame>
      <p:pic>
        <p:nvPicPr>
          <p:cNvPr id="6" name="Picture 5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943100" y="5949280"/>
            <a:ext cx="65913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Reading books will be changed each week.</a:t>
            </a:r>
          </a:p>
          <a:p>
            <a:pPr algn="ctr"/>
            <a:r>
              <a:rPr lang="en-GB" dirty="0"/>
              <a:t>P</a:t>
            </a:r>
            <a:r>
              <a:rPr lang="en-GB" dirty="0" smtClean="0"/>
              <a:t>lease share and read a book with your child for 10 minutes each day if possible.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927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b="1" dirty="0" smtClean="0"/>
              <a:t>Meet the Team: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19672" y="3248608"/>
            <a:ext cx="2664296" cy="10444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 smtClean="0"/>
              <a:t>Emma </a:t>
            </a:r>
            <a:r>
              <a:rPr lang="en-GB" b="1" dirty="0" err="1" smtClean="0"/>
              <a:t>Quare</a:t>
            </a:r>
            <a:endParaRPr lang="en-GB" b="1" dirty="0" smtClean="0"/>
          </a:p>
          <a:p>
            <a:pPr marL="0" indent="0" algn="ctr">
              <a:buNone/>
            </a:pPr>
            <a:r>
              <a:rPr lang="en-GB" b="1" dirty="0" smtClean="0"/>
              <a:t>Monday - Thursday</a:t>
            </a:r>
            <a:endParaRPr lang="en-GB" b="1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796136" y="2924944"/>
            <a:ext cx="2160240" cy="64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en-GB" b="1" dirty="0" err="1" smtClean="0"/>
              <a:t>Joaquina</a:t>
            </a:r>
            <a:r>
              <a:rPr lang="en-GB" b="1" dirty="0" smtClean="0"/>
              <a:t> </a:t>
            </a:r>
            <a:r>
              <a:rPr lang="en-GB" b="1" dirty="0" err="1" smtClean="0"/>
              <a:t>Alvares</a:t>
            </a:r>
            <a:endParaRPr lang="en-GB" b="1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375515" y="5877272"/>
            <a:ext cx="2376264" cy="64732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b="1" dirty="0" smtClean="0"/>
              <a:t>Majid </a:t>
            </a:r>
            <a:r>
              <a:rPr lang="en-GB" b="1" dirty="0" err="1" smtClean="0"/>
              <a:t>Ghorbanian</a:t>
            </a:r>
            <a:endParaRPr lang="en-GB" b="1" dirty="0" smtClean="0"/>
          </a:p>
          <a:p>
            <a:pPr marL="0" indent="0" algn="ctr">
              <a:buFont typeface="Wingdings 3" charset="2"/>
              <a:buNone/>
            </a:pPr>
            <a:r>
              <a:rPr lang="en-GB" b="1" dirty="0" smtClean="0"/>
              <a:t>Fridays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4554" y="3572272"/>
            <a:ext cx="1938187" cy="215701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3231" y="658422"/>
            <a:ext cx="1606050" cy="219253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16732" y="1560351"/>
            <a:ext cx="1515389" cy="163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15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17055" y="1160927"/>
            <a:ext cx="6589199" cy="1280890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Phonics : RMI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0718" y="1700808"/>
            <a:ext cx="6225698" cy="489580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b="1" dirty="0" smtClean="0"/>
              <a:t>Children will learn the sounds not in alphabetical order.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Starting with:</a:t>
            </a: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m</a:t>
            </a:r>
            <a:r>
              <a:rPr lang="en-GB" b="1" dirty="0" smtClean="0"/>
              <a:t>, a, s, t, d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This means they can instantly begin to sound out and blend words. (Green words)</a:t>
            </a:r>
          </a:p>
          <a:p>
            <a:pPr marL="0" indent="0" algn="ctr">
              <a:buNone/>
            </a:pPr>
            <a:r>
              <a:rPr lang="en-GB" b="1" dirty="0" smtClean="0"/>
              <a:t>e.g. m a t 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Alongside they will learn red words or tricky words, that cannot be sounded out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e.g. I, the, my</a:t>
            </a:r>
            <a:endParaRPr lang="en-GB" b="1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239800" y="3100368"/>
            <a:ext cx="2160240" cy="64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073605" y="5949280"/>
            <a:ext cx="2376264" cy="64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62135"/>
            <a:ext cx="4076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755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8028384" cy="1280890"/>
          </a:xfrm>
        </p:spPr>
        <p:txBody>
          <a:bodyPr/>
          <a:lstStyle/>
          <a:p>
            <a:r>
              <a:rPr lang="en-GB" dirty="0" smtClean="0"/>
              <a:t>What can we do to help at home?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908720"/>
            <a:ext cx="7201585" cy="5832648"/>
          </a:xfrm>
        </p:spPr>
        <p:txBody>
          <a:bodyPr>
            <a:normAutofit/>
          </a:bodyPr>
          <a:lstStyle/>
          <a:p>
            <a:pPr fontAlgn="base"/>
            <a:r>
              <a:rPr lang="en-GB" sz="2000" dirty="0"/>
              <a:t>Use pure sounds rather than letter names.</a:t>
            </a:r>
          </a:p>
          <a:p>
            <a:pPr fontAlgn="base"/>
            <a:r>
              <a:rPr lang="en-GB" sz="2000" dirty="0"/>
              <a:t>Use Fred Talk to help your child to read and spell words.</a:t>
            </a:r>
          </a:p>
          <a:p>
            <a:pPr fontAlgn="base"/>
            <a:r>
              <a:rPr lang="en-GB" sz="2000" dirty="0"/>
              <a:t>Listen to your child read their Storybook every day.</a:t>
            </a:r>
          </a:p>
          <a:p>
            <a:pPr fontAlgn="base"/>
            <a:r>
              <a:rPr lang="en-GB" sz="2000" dirty="0"/>
              <a:t>Watch the Virtual Classroom films together.</a:t>
            </a:r>
          </a:p>
          <a:p>
            <a:pPr fontAlgn="base"/>
            <a:r>
              <a:rPr lang="en-GB" sz="2000" dirty="0"/>
              <a:t>Read stories to your child every day</a:t>
            </a:r>
            <a:r>
              <a:rPr lang="en-GB" sz="2000" dirty="0" smtClean="0"/>
              <a:t>.</a:t>
            </a:r>
          </a:p>
          <a:p>
            <a:pPr fontAlgn="base"/>
            <a:endParaRPr lang="en-GB" sz="2000" dirty="0"/>
          </a:p>
          <a:p>
            <a:pPr>
              <a:spcBef>
                <a:spcPts val="0"/>
              </a:spcBef>
            </a:pPr>
            <a:r>
              <a:rPr lang="en-GB" sz="2000" dirty="0">
                <a:solidFill>
                  <a:srgbClr val="5A5A5A"/>
                </a:solidFill>
                <a:latin typeface="Arial" panose="020B0604020202020204" pitchFamily="34" charset="0"/>
              </a:rPr>
              <a:t>Ruth </a:t>
            </a:r>
            <a:r>
              <a:rPr lang="en-GB" sz="2000" dirty="0" err="1">
                <a:solidFill>
                  <a:srgbClr val="5A5A5A"/>
                </a:solidFill>
                <a:latin typeface="Arial" panose="020B0604020202020204" pitchFamily="34" charset="0"/>
              </a:rPr>
              <a:t>Miskin</a:t>
            </a:r>
            <a:r>
              <a:rPr lang="en-GB" sz="2000" dirty="0">
                <a:solidFill>
                  <a:srgbClr val="5A5A5A"/>
                </a:solidFill>
                <a:latin typeface="Arial" panose="020B0604020202020204" pitchFamily="34" charset="0"/>
              </a:rPr>
              <a:t> Parents’ Page:</a:t>
            </a:r>
            <a:endParaRPr lang="en-GB" sz="2000" dirty="0"/>
          </a:p>
          <a:p>
            <a:pPr>
              <a:spcBef>
                <a:spcPts val="640"/>
              </a:spcBef>
            </a:pPr>
            <a:r>
              <a:rPr lang="en-GB" sz="2000" u="sng" dirty="0">
                <a:solidFill>
                  <a:srgbClr val="CF9C00"/>
                </a:solidFill>
                <a:latin typeface="Arial" panose="020B0604020202020204" pitchFamily="34" charset="0"/>
                <a:hlinkClick r:id="rId2"/>
              </a:rPr>
              <a:t>https://www.ruthmiskin.com/parents</a:t>
            </a:r>
            <a:r>
              <a:rPr lang="en-GB" sz="2000" u="sng" dirty="0" smtClean="0">
                <a:solidFill>
                  <a:srgbClr val="CF9C00"/>
                </a:solidFill>
                <a:latin typeface="Arial" panose="020B0604020202020204" pitchFamily="34" charset="0"/>
                <a:hlinkClick r:id="rId2"/>
              </a:rPr>
              <a:t>/</a:t>
            </a:r>
            <a:endParaRPr lang="en-GB" sz="2000" u="sng" dirty="0">
              <a:solidFill>
                <a:srgbClr val="CF9C00"/>
              </a:solidFill>
              <a:latin typeface="Arial" panose="020B0604020202020204" pitchFamily="34" charset="0"/>
            </a:endParaRPr>
          </a:p>
          <a:p>
            <a:pPr>
              <a:spcBef>
                <a:spcPts val="640"/>
              </a:spcBef>
            </a:pPr>
            <a:endParaRPr lang="en-GB" sz="2000" u="sng" dirty="0" smtClean="0">
              <a:solidFill>
                <a:srgbClr val="CF9C00"/>
              </a:solidFill>
              <a:latin typeface="Arial" panose="020B0604020202020204" pitchFamily="34" charset="0"/>
            </a:endParaRPr>
          </a:p>
          <a:p>
            <a:pPr>
              <a:spcBef>
                <a:spcPts val="640"/>
              </a:spcBef>
            </a:pPr>
            <a:r>
              <a:rPr lang="en-GB" sz="2000" dirty="0" smtClean="0">
                <a:solidFill>
                  <a:srgbClr val="5A5A5A"/>
                </a:solidFill>
                <a:latin typeface="Arial" panose="020B0604020202020204" pitchFamily="34" charset="0"/>
              </a:rPr>
              <a:t>Ruth </a:t>
            </a:r>
            <a:r>
              <a:rPr lang="en-GB" sz="2000" dirty="0" err="1">
                <a:solidFill>
                  <a:srgbClr val="5A5A5A"/>
                </a:solidFill>
                <a:latin typeface="Arial" panose="020B0604020202020204" pitchFamily="34" charset="0"/>
              </a:rPr>
              <a:t>Miskin</a:t>
            </a:r>
            <a:r>
              <a:rPr lang="en-GB" sz="2000" dirty="0">
                <a:solidFill>
                  <a:srgbClr val="5A5A5A"/>
                </a:solidFill>
                <a:latin typeface="Arial" panose="020B0604020202020204" pitchFamily="34" charset="0"/>
              </a:rPr>
              <a:t> Facebook:</a:t>
            </a:r>
            <a:endParaRPr lang="en-GB" sz="2000" dirty="0"/>
          </a:p>
          <a:p>
            <a:pPr>
              <a:spcBef>
                <a:spcPts val="640"/>
              </a:spcBef>
            </a:pPr>
            <a:r>
              <a:rPr lang="en-GB" sz="2000" u="sng" dirty="0">
                <a:solidFill>
                  <a:srgbClr val="CF9C00"/>
                </a:solidFill>
                <a:latin typeface="Arial" panose="020B0604020202020204" pitchFamily="34" charset="0"/>
                <a:hlinkClick r:id="rId3"/>
              </a:rPr>
              <a:t>https://</a:t>
            </a:r>
            <a:r>
              <a:rPr lang="en-GB" sz="2000" u="sng" dirty="0" smtClean="0">
                <a:solidFill>
                  <a:srgbClr val="CF9C00"/>
                </a:solidFill>
                <a:latin typeface="Arial" panose="020B0604020202020204" pitchFamily="34" charset="0"/>
                <a:hlinkClick r:id="rId3"/>
              </a:rPr>
              <a:t>www.facebook.com/miskin.education</a:t>
            </a:r>
            <a:endParaRPr lang="en-GB" sz="2000" dirty="0"/>
          </a:p>
          <a:p>
            <a:pPr>
              <a:spcBef>
                <a:spcPts val="640"/>
              </a:spcBef>
            </a:pPr>
            <a:endParaRPr lang="en-GB" sz="2000" dirty="0" smtClean="0"/>
          </a:p>
          <a:p>
            <a:pPr>
              <a:spcBef>
                <a:spcPts val="640"/>
              </a:spcBef>
            </a:pPr>
            <a:r>
              <a:rPr lang="en-GB" sz="2000" dirty="0" smtClean="0">
                <a:solidFill>
                  <a:srgbClr val="5A5A5A"/>
                </a:solidFill>
                <a:latin typeface="Arial" panose="020B0604020202020204" pitchFamily="34" charset="0"/>
              </a:rPr>
              <a:t>Free </a:t>
            </a:r>
            <a:r>
              <a:rPr lang="en-GB" sz="2000" dirty="0">
                <a:solidFill>
                  <a:srgbClr val="5A5A5A"/>
                </a:solidFill>
                <a:latin typeface="Arial" panose="020B0604020202020204" pitchFamily="34" charset="0"/>
              </a:rPr>
              <a:t>e-books for home reading:</a:t>
            </a:r>
            <a:endParaRPr lang="en-GB" sz="2000" dirty="0"/>
          </a:p>
          <a:p>
            <a:pPr>
              <a:spcBef>
                <a:spcPts val="640"/>
              </a:spcBef>
            </a:pPr>
            <a:r>
              <a:rPr lang="en-GB" sz="2000" u="sng" dirty="0">
                <a:solidFill>
                  <a:srgbClr val="CF9C00"/>
                </a:solidFill>
                <a:latin typeface="Arial" panose="020B0604020202020204" pitchFamily="34" charset="0"/>
                <a:hlinkClick r:id="rId4"/>
              </a:rPr>
              <a:t>http://www.oxfordowl.co.uk/Reading</a:t>
            </a:r>
            <a:r>
              <a:rPr lang="en-GB" sz="2000" u="sng" dirty="0" smtClean="0">
                <a:solidFill>
                  <a:srgbClr val="CF9C00"/>
                </a:solidFill>
                <a:latin typeface="Arial" panose="020B0604020202020204" pitchFamily="34" charset="0"/>
                <a:hlinkClick r:id="rId4"/>
              </a:rPr>
              <a:t>/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344762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85422" y="1553780"/>
            <a:ext cx="6589199" cy="1280890"/>
          </a:xfrm>
        </p:spPr>
        <p:txBody>
          <a:bodyPr>
            <a:normAutofit/>
          </a:bodyPr>
          <a:lstStyle/>
          <a:p>
            <a:r>
              <a:rPr lang="en-GB" sz="2800" b="1" dirty="0" smtClean="0"/>
              <a:t>Maths Makes Sense</a:t>
            </a:r>
            <a:endParaRPr lang="en-GB" sz="28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0019" y="2280079"/>
            <a:ext cx="6920007" cy="503981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 smtClean="0"/>
              <a:t>This is a scheme we use to support our teaching of maths.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We will:</a:t>
            </a:r>
          </a:p>
          <a:p>
            <a:pPr marL="0" indent="0" algn="ctr">
              <a:buNone/>
            </a:pPr>
            <a:r>
              <a:rPr lang="en-GB" b="1" dirty="0" smtClean="0"/>
              <a:t>count various objects</a:t>
            </a:r>
          </a:p>
          <a:p>
            <a:pPr marL="0" indent="0" algn="ctr">
              <a:buNone/>
            </a:pPr>
            <a:r>
              <a:rPr lang="en-GB" b="1" dirty="0" smtClean="0"/>
              <a:t>learn to recognise and write our numbers to 20</a:t>
            </a:r>
          </a:p>
          <a:p>
            <a:pPr marL="0" indent="0" algn="ctr">
              <a:buNone/>
            </a:pPr>
            <a:r>
              <a:rPr lang="en-GB" b="1" dirty="0" smtClean="0"/>
              <a:t>Our number bonds to 10 e.g. 1 + 9</a:t>
            </a:r>
          </a:p>
          <a:p>
            <a:pPr marL="0" indent="0" algn="ctr">
              <a:buNone/>
            </a:pPr>
            <a:r>
              <a:rPr lang="en-GB" b="1" dirty="0" smtClean="0"/>
              <a:t>2D and 3D shapes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 smtClean="0"/>
              <a:t>Alongside our teaching Maths Makes Sense uses specific language and teaches through the use of </a:t>
            </a:r>
            <a:r>
              <a:rPr lang="en-GB" b="1" dirty="0" smtClean="0"/>
              <a:t>cups and actions.</a:t>
            </a:r>
            <a:endParaRPr lang="en-GB" b="1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5239800" y="3100368"/>
            <a:ext cx="2160240" cy="64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2073605" y="5949280"/>
            <a:ext cx="2376264" cy="6473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None/>
              <a:tabLst/>
              <a:defRPr/>
            </a:pPr>
            <a:endParaRPr kumimoji="0" lang="en-GB" sz="1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AutoShape 2" descr="Maths Makes Sense | Oxford Ow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6891" y="368644"/>
            <a:ext cx="2175152" cy="1548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86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Things to note…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1720" y="2335337"/>
            <a:ext cx="6591985" cy="3777622"/>
          </a:xfrm>
        </p:spPr>
        <p:txBody>
          <a:bodyPr/>
          <a:lstStyle/>
          <a:p>
            <a:r>
              <a:rPr lang="en-GB" dirty="0" smtClean="0"/>
              <a:t>PE – On Wednesdays children come to school in their PE kit</a:t>
            </a:r>
          </a:p>
          <a:p>
            <a:r>
              <a:rPr lang="en-GB" dirty="0" smtClean="0"/>
              <a:t>Please bring a water bottle each day</a:t>
            </a:r>
          </a:p>
          <a:p>
            <a:r>
              <a:rPr lang="en-GB" dirty="0" smtClean="0"/>
              <a:t>Please bring a book bag each day</a:t>
            </a:r>
          </a:p>
          <a:p>
            <a:r>
              <a:rPr lang="en-GB" dirty="0" smtClean="0"/>
              <a:t>We are currently completing the Government Reception Baseline, children may say they have completed some English or maths activities on a tablet, this is them completing the baseline</a:t>
            </a:r>
            <a:r>
              <a:rPr lang="en-GB" dirty="0" smtClean="0"/>
              <a:t>.</a:t>
            </a:r>
          </a:p>
          <a:p>
            <a:r>
              <a:rPr lang="en-GB" dirty="0" smtClean="0"/>
              <a:t>Cooking money 50p a week or £6 for the term.</a:t>
            </a:r>
            <a:endParaRPr lang="en-GB" dirty="0" smtClean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hild Enjoying Reading Book School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422682"/>
            <a:ext cx="2335927" cy="1186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oppice Farm Primary School - PE and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95" y="1264555"/>
            <a:ext cx="1961381" cy="1057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0" descr="The 6 Best Water Bottles of 2025 ..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6" name="Picture 12" descr="8 Best Water Bottles Of 2024, Tested By ..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787915"/>
            <a:ext cx="1655606" cy="1101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469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Our School Benchmarks </a:t>
            </a:r>
            <a:endParaRPr lang="en-GB" b="1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430802"/>
            <a:ext cx="5758881" cy="4481048"/>
          </a:xfrm>
        </p:spPr>
      </p:pic>
      <p:pic>
        <p:nvPicPr>
          <p:cNvPr id="7" name="Picture 6" descr="N:\Downloads\school logo[1]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Our School Rules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respectful and courteous to everyone</a:t>
            </a:r>
            <a:endParaRPr lang="en-GB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prepared to learn and aspire to achieve</a:t>
            </a:r>
            <a:endParaRPr lang="en-GB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work hard – We are resilient and positive</a:t>
            </a:r>
            <a:endParaRPr lang="en-GB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honest – We always tell the truth</a:t>
            </a:r>
            <a:endParaRPr lang="en-GB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listen without interrupting</a:t>
            </a:r>
            <a:endParaRPr lang="en-GB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responsible and look after property</a:t>
            </a:r>
            <a:endParaRPr lang="en-GB" sz="1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Behaviour Zones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29571" y="1484784"/>
            <a:ext cx="5697016" cy="5373216"/>
          </a:xfrm>
        </p:spPr>
        <p:txBody>
          <a:bodyPr>
            <a:normAutofit fontScale="92500" lnSpcReduction="20000"/>
          </a:bodyPr>
          <a:lstStyle/>
          <a:p>
            <a:pPr algn="ctr">
              <a:buNone/>
            </a:pPr>
            <a:r>
              <a:rPr lang="en-GB" sz="2400" dirty="0" smtClean="0"/>
              <a:t>At Bruce Grove, we use the colour zones. </a:t>
            </a:r>
          </a:p>
          <a:p>
            <a:pPr algn="ctr">
              <a:buNone/>
            </a:pPr>
            <a:endParaRPr lang="en-GB" sz="2400" dirty="0" smtClean="0"/>
          </a:p>
          <a:p>
            <a:pPr algn="ctr">
              <a:buNone/>
            </a:pPr>
            <a:r>
              <a:rPr lang="en-GB" sz="2400" dirty="0" smtClean="0"/>
              <a:t>We encourage all children to follow the school benchmarks and class rules. </a:t>
            </a:r>
          </a:p>
          <a:p>
            <a:pPr algn="ctr">
              <a:buNone/>
            </a:pPr>
            <a:r>
              <a:rPr lang="en-GB" sz="2400" dirty="0" smtClean="0"/>
              <a:t> </a:t>
            </a:r>
          </a:p>
          <a:p>
            <a:pPr algn="ctr">
              <a:buNone/>
            </a:pPr>
            <a:r>
              <a:rPr lang="en-GB" sz="2400" dirty="0" smtClean="0"/>
              <a:t>Every day your child will start on green. </a:t>
            </a:r>
          </a:p>
          <a:p>
            <a:pPr algn="ctr">
              <a:buNone/>
            </a:pPr>
            <a:r>
              <a:rPr lang="en-GB" sz="2400" dirty="0" smtClean="0"/>
              <a:t> </a:t>
            </a:r>
            <a:endParaRPr lang="en-GB" sz="2400" dirty="0"/>
          </a:p>
          <a:p>
            <a:pPr algn="ctr">
              <a:buNone/>
            </a:pPr>
            <a:r>
              <a:rPr lang="en-GB" sz="2400" dirty="0" smtClean="0"/>
              <a:t>We reward children by going up the zones.</a:t>
            </a:r>
          </a:p>
          <a:p>
            <a:pPr algn="ctr">
              <a:buNone/>
            </a:pPr>
            <a:endParaRPr lang="en-GB" sz="2400" dirty="0" smtClean="0"/>
          </a:p>
          <a:p>
            <a:pPr algn="ctr">
              <a:buNone/>
            </a:pPr>
            <a:r>
              <a:rPr lang="en-GB" sz="2400" dirty="0" smtClean="0"/>
              <a:t>When a child gets 3 gold badges they go to Ms George to receive a special prize and a text message is sent home.   </a:t>
            </a:r>
          </a:p>
        </p:txBody>
      </p:sp>
      <p:pic>
        <p:nvPicPr>
          <p:cNvPr id="5" name="Content Placeholder 4" descr="behaviour zone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29045" r="23428"/>
          <a:stretch>
            <a:fillRect/>
          </a:stretch>
        </p:blipFill>
        <p:spPr>
          <a:xfrm>
            <a:off x="7322262" y="1261470"/>
            <a:ext cx="1512168" cy="5334000"/>
          </a:xfrm>
        </p:spPr>
      </p:pic>
      <p:pic>
        <p:nvPicPr>
          <p:cNvPr id="7" name="Picture 6" descr="N:\Downloads\school logo[1]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eri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162032"/>
            <a:ext cx="897087" cy="13834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/>
          <a:lstStyle/>
          <a:p>
            <a:pPr algn="ctr"/>
            <a:r>
              <a:rPr lang="en-GB" b="1" dirty="0" smtClean="0"/>
              <a:t>Other Rewards 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3688" y="1600200"/>
            <a:ext cx="7272808" cy="47091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sz="1600" b="1" dirty="0" smtClean="0"/>
              <a:t>Your child will </a:t>
            </a:r>
            <a:r>
              <a:rPr lang="en-GB" sz="1600" b="1" dirty="0"/>
              <a:t>be </a:t>
            </a:r>
            <a:r>
              <a:rPr lang="en-GB" sz="1600" b="1" dirty="0" smtClean="0"/>
              <a:t>praised, smiled at, get a thumbs up or a high five!  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be </a:t>
            </a:r>
            <a:r>
              <a:rPr lang="en-GB" sz="1600" b="1" dirty="0"/>
              <a:t>given Smiley Faces/Merits</a:t>
            </a:r>
            <a:r>
              <a:rPr lang="en-GB" sz="1600" b="1" dirty="0" smtClean="0"/>
              <a:t>.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</a:t>
            </a:r>
            <a:r>
              <a:rPr lang="en-GB" sz="1600" b="1" dirty="0"/>
              <a:t>get a positive </a:t>
            </a:r>
            <a:r>
              <a:rPr lang="en-GB" sz="1600" b="1" dirty="0" smtClean="0"/>
              <a:t>text message </a:t>
            </a:r>
            <a:r>
              <a:rPr lang="en-GB" sz="1600" b="1" dirty="0"/>
              <a:t>home</a:t>
            </a:r>
            <a:r>
              <a:rPr lang="en-GB" sz="1600" b="1" dirty="0" smtClean="0"/>
              <a:t>.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be </a:t>
            </a:r>
            <a:r>
              <a:rPr lang="en-GB" sz="1600" b="1" dirty="0"/>
              <a:t>sent to a senior member of staff to be </a:t>
            </a:r>
            <a:r>
              <a:rPr lang="en-GB" sz="1600" b="1" dirty="0" smtClean="0"/>
              <a:t>praised</a:t>
            </a:r>
          </a:p>
          <a:p>
            <a:pPr>
              <a:buNone/>
            </a:pPr>
            <a:r>
              <a:rPr lang="en-GB" sz="1600" b="1" dirty="0" smtClean="0"/>
              <a:t>/ given a  sticker.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get </a:t>
            </a:r>
            <a:r>
              <a:rPr lang="en-GB" sz="1600" b="1" dirty="0"/>
              <a:t>a special mention in Celebration Assembly</a:t>
            </a:r>
            <a:r>
              <a:rPr lang="en-GB" sz="1600" b="1" dirty="0" smtClean="0"/>
              <a:t>.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be </a:t>
            </a:r>
            <a:r>
              <a:rPr lang="en-GB" sz="1600" b="1" dirty="0"/>
              <a:t>‘Star of the Week</a:t>
            </a:r>
            <a:r>
              <a:rPr lang="en-GB" sz="1600" b="1" dirty="0" smtClean="0"/>
              <a:t>’.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get a Green Badge for excellent lunchtime behaviour.  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get </a:t>
            </a:r>
            <a:r>
              <a:rPr lang="en-GB" sz="1600" b="1" dirty="0"/>
              <a:t>r</a:t>
            </a:r>
            <a:r>
              <a:rPr lang="en-GB" sz="1600" b="1" dirty="0" smtClean="0"/>
              <a:t>ewards </a:t>
            </a:r>
            <a:r>
              <a:rPr lang="en-GB" sz="1600" b="1" dirty="0"/>
              <a:t>for three green badges.  </a:t>
            </a:r>
          </a:p>
          <a:p>
            <a:pPr>
              <a:buNone/>
            </a:pPr>
            <a:r>
              <a:rPr lang="en-GB" sz="1600" b="1" dirty="0" smtClean="0"/>
              <a:t>Your child will get Extra House Points.  </a:t>
            </a:r>
          </a:p>
          <a:p>
            <a:pPr>
              <a:buNone/>
            </a:pPr>
            <a:r>
              <a:rPr lang="en-GB" sz="1600" b="1" dirty="0" smtClean="0"/>
              <a:t>The winning teams get prizes each term.  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get Marvellous movement stickers for moving around the</a:t>
            </a:r>
          </a:p>
          <a:p>
            <a:pPr>
              <a:buNone/>
            </a:pPr>
            <a:r>
              <a:rPr lang="en-GB" sz="1600" b="1" dirty="0" smtClean="0"/>
              <a:t>school nicely.  </a:t>
            </a:r>
            <a:endParaRPr lang="en-GB" sz="1600" b="1" dirty="0"/>
          </a:p>
          <a:p>
            <a:pPr>
              <a:buNone/>
            </a:pPr>
            <a:r>
              <a:rPr lang="en-GB" sz="1600" b="1" dirty="0" smtClean="0"/>
              <a:t>Your child will get prizes.</a:t>
            </a:r>
            <a:endParaRPr lang="en-GB" sz="1600" b="1" dirty="0"/>
          </a:p>
        </p:txBody>
      </p:sp>
      <p:pic>
        <p:nvPicPr>
          <p:cNvPr id="4" name="Picture 3" descr="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02515" y="1928423"/>
            <a:ext cx="720080" cy="720080"/>
          </a:xfrm>
          <a:prstGeom prst="rect">
            <a:avLst/>
          </a:prstGeom>
        </p:spPr>
      </p:pic>
      <p:pic>
        <p:nvPicPr>
          <p:cNvPr id="14" name="Picture 13" descr="gold badges.jpg"/>
          <p:cNvPicPr>
            <a:picLocks noChangeAspect="1"/>
          </p:cNvPicPr>
          <p:nvPr/>
        </p:nvPicPr>
        <p:blipFill>
          <a:blip r:embed="rId4" cstate="print"/>
          <a:srcRect t="50504"/>
          <a:stretch>
            <a:fillRect/>
          </a:stretch>
        </p:blipFill>
        <p:spPr>
          <a:xfrm rot="20255014">
            <a:off x="330738" y="449090"/>
            <a:ext cx="1900604" cy="792088"/>
          </a:xfrm>
          <a:prstGeom prst="rect">
            <a:avLst/>
          </a:prstGeom>
        </p:spPr>
      </p:pic>
      <p:pic>
        <p:nvPicPr>
          <p:cNvPr id="15" name="Picture 14" descr="hp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267744" y="692696"/>
            <a:ext cx="648072" cy="813723"/>
          </a:xfrm>
          <a:prstGeom prst="rect">
            <a:avLst/>
          </a:prstGeom>
        </p:spPr>
      </p:pic>
      <p:pic>
        <p:nvPicPr>
          <p:cNvPr id="16" name="Picture 15" descr="staroftheweek_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72444" y="5517232"/>
            <a:ext cx="1601434" cy="1130424"/>
          </a:xfrm>
          <a:prstGeom prst="rect">
            <a:avLst/>
          </a:prstGeom>
        </p:spPr>
      </p:pic>
      <p:pic>
        <p:nvPicPr>
          <p:cNvPr id="17" name="Picture 16" descr="sticker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60232" y="404664"/>
            <a:ext cx="1008112" cy="1008112"/>
          </a:xfrm>
          <a:prstGeom prst="rect">
            <a:avLst/>
          </a:prstGeom>
        </p:spPr>
      </p:pic>
      <p:pic>
        <p:nvPicPr>
          <p:cNvPr id="11" name="Picture 10" descr="N:\Downloads\school logo[1]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Negative Behaviours 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488899" y="1600198"/>
            <a:ext cx="5698976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dirty="0" smtClean="0"/>
              <a:t>Occasionally,  we have to remind children of our class rules and the school benchmarks. </a:t>
            </a:r>
          </a:p>
          <a:p>
            <a:pPr algn="ctr">
              <a:buNone/>
            </a:pPr>
            <a:r>
              <a:rPr lang="en-GB" dirty="0" smtClean="0"/>
              <a:t> </a:t>
            </a:r>
          </a:p>
          <a:p>
            <a:pPr algn="ctr">
              <a:buNone/>
            </a:pPr>
            <a:r>
              <a:rPr lang="en-GB" dirty="0" smtClean="0"/>
              <a:t>We always give a warning first.  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If the negative behaviour continues then the child will go down the behaviour zones. </a:t>
            </a:r>
          </a:p>
          <a:p>
            <a:pPr algn="ctr">
              <a:buNone/>
            </a:pPr>
            <a:r>
              <a:rPr lang="en-GB" dirty="0" smtClean="0"/>
              <a:t> </a:t>
            </a:r>
          </a:p>
          <a:p>
            <a:pPr algn="ctr">
              <a:buNone/>
            </a:pPr>
            <a:r>
              <a:rPr lang="en-GB" dirty="0" smtClean="0"/>
              <a:t>We always encourage them to change their behaviour so they can go back up the zones.  </a:t>
            </a:r>
            <a:endParaRPr lang="en-GB" dirty="0"/>
          </a:p>
        </p:txBody>
      </p:sp>
      <p:pic>
        <p:nvPicPr>
          <p:cNvPr id="6" name="Content Placeholder 4" descr="behaviour zones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27698" r="23060"/>
          <a:stretch>
            <a:fillRect/>
          </a:stretch>
        </p:blipFill>
        <p:spPr>
          <a:xfrm>
            <a:off x="7630200" y="1163736"/>
            <a:ext cx="1360501" cy="5398889"/>
          </a:xfrm>
        </p:spPr>
      </p:pic>
      <p:pic>
        <p:nvPicPr>
          <p:cNvPr id="8" name="Picture 7" descr="N:\Downloads\school logo[1]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C000"/>
                </a:solidFill>
              </a:rPr>
              <a:t>Yellow Letters 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53321" y="2132856"/>
            <a:ext cx="6591985" cy="377762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dirty="0" smtClean="0"/>
              <a:t>    These are issued by the class teacher when your child has not been following the class rules and has ended the day on yellow.  </a:t>
            </a:r>
          </a:p>
          <a:p>
            <a:pPr algn="ctr">
              <a:buNone/>
            </a:pPr>
            <a:endParaRPr lang="en-GB" dirty="0"/>
          </a:p>
          <a:p>
            <a:pPr algn="ctr">
              <a:buNone/>
            </a:pPr>
            <a:r>
              <a:rPr lang="en-GB" dirty="0" smtClean="0"/>
              <a:t>We are always happy to discuss the reasons why with you.  </a:t>
            </a:r>
          </a:p>
        </p:txBody>
      </p:sp>
      <p:pic>
        <p:nvPicPr>
          <p:cNvPr id="6" name="Picture 5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FF0000"/>
                </a:solidFill>
              </a:rPr>
              <a:t>Red Letter 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dirty="0" smtClean="0"/>
              <a:t>Occasionally Ms. Etienne-Barnett and Mrs Finisterre will issue a red letter.</a:t>
            </a:r>
          </a:p>
          <a:p>
            <a:pPr algn="ctr">
              <a:buNone/>
            </a:pPr>
            <a:r>
              <a:rPr lang="en-GB" dirty="0" smtClean="0"/>
              <a:t>  </a:t>
            </a:r>
          </a:p>
          <a:p>
            <a:pPr algn="ctr">
              <a:buNone/>
            </a:pPr>
            <a:r>
              <a:rPr lang="en-GB" dirty="0" smtClean="0"/>
              <a:t>This is when the child has ended the day on red or demonstrated very poor behaviour in the classroom or playground.  </a:t>
            </a:r>
          </a:p>
          <a:p>
            <a:pPr algn="ctr">
              <a:buNone/>
            </a:pPr>
            <a:endParaRPr lang="en-GB" dirty="0" smtClean="0"/>
          </a:p>
          <a:p>
            <a:pPr algn="ctr">
              <a:buNone/>
            </a:pPr>
            <a:r>
              <a:rPr lang="en-GB" dirty="0" smtClean="0"/>
              <a:t>The reason is always written on the letter and Ms. Etienne- Barnett or Mrs. Finisterre are happy to speak to you about this.  </a:t>
            </a:r>
            <a:endParaRPr lang="en-GB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5" y="624110"/>
            <a:ext cx="6986736" cy="1280890"/>
          </a:xfrm>
        </p:spPr>
        <p:txBody>
          <a:bodyPr>
            <a:normAutofit/>
          </a:bodyPr>
          <a:lstStyle/>
          <a:p>
            <a:r>
              <a:rPr lang="en-GB" b="1" dirty="0" smtClean="0"/>
              <a:t>Tapestry</a:t>
            </a:r>
            <a:br>
              <a:rPr lang="en-GB" b="1" dirty="0" smtClean="0"/>
            </a:b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6" y="1416486"/>
            <a:ext cx="6591985" cy="5441514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If you have not done so please complete the Tapestry agreement form.</a:t>
            </a:r>
          </a:p>
          <a:p>
            <a:endParaRPr lang="en-GB" dirty="0"/>
          </a:p>
          <a:p>
            <a:r>
              <a:rPr lang="en-GB" dirty="0" smtClean="0"/>
              <a:t>You will receive an email asking you to log in and set up a password, this will be based upon your agreement form.</a:t>
            </a:r>
          </a:p>
          <a:p>
            <a:r>
              <a:rPr lang="en-GB" dirty="0" smtClean="0"/>
              <a:t>If you were in our Nursery please let us know if there is an email change.</a:t>
            </a:r>
          </a:p>
          <a:p>
            <a:r>
              <a:rPr lang="en-GB" dirty="0" smtClean="0"/>
              <a:t>Screen will  look like </a:t>
            </a:r>
          </a:p>
          <a:p>
            <a:pPr marL="0" indent="0">
              <a:buNone/>
            </a:pPr>
            <a:r>
              <a:rPr lang="en-GB" dirty="0" smtClean="0"/>
              <a:t>this when you log in. </a:t>
            </a:r>
          </a:p>
          <a:p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Please feel free to comment on your child’s photos.</a:t>
            </a:r>
          </a:p>
          <a:p>
            <a:r>
              <a:rPr lang="en-GB" dirty="0" smtClean="0"/>
              <a:t>Please do not share group photos on any social media platforms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4328" y="260648"/>
            <a:ext cx="936104" cy="11405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0196" y="3356992"/>
            <a:ext cx="3964335" cy="2244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31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5" y="624110"/>
            <a:ext cx="6986736" cy="1280890"/>
          </a:xfrm>
        </p:spPr>
        <p:txBody>
          <a:bodyPr>
            <a:normAutofit/>
          </a:bodyPr>
          <a:lstStyle/>
          <a:p>
            <a:r>
              <a:rPr lang="en-GB" b="1" dirty="0" smtClean="0"/>
              <a:t>Google Classroom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1317606"/>
            <a:ext cx="6950065" cy="5279746"/>
          </a:xfrm>
        </p:spPr>
        <p:txBody>
          <a:bodyPr>
            <a:normAutofit fontScale="92500" lnSpcReduction="20000"/>
          </a:bodyPr>
          <a:lstStyle/>
          <a:p>
            <a:endParaRPr lang="en-GB" dirty="0" smtClean="0"/>
          </a:p>
          <a:p>
            <a:pPr marL="0" indent="0">
              <a:buNone/>
            </a:pPr>
            <a:r>
              <a:rPr lang="en-GB" sz="2400" dirty="0"/>
              <a:t>This is where you will find:</a:t>
            </a:r>
          </a:p>
          <a:p>
            <a:r>
              <a:rPr lang="en-GB" dirty="0"/>
              <a:t>Updates on what is happening in class</a:t>
            </a:r>
          </a:p>
          <a:p>
            <a:r>
              <a:rPr lang="en-GB" dirty="0"/>
              <a:t>Online learning Links</a:t>
            </a:r>
          </a:p>
          <a:p>
            <a:r>
              <a:rPr lang="en-GB" dirty="0"/>
              <a:t>Home learning links for individuals who cannot attend school.</a:t>
            </a:r>
          </a:p>
          <a:p>
            <a:r>
              <a:rPr lang="en-GB" dirty="0">
                <a:hlinkClick r:id="rId2"/>
              </a:rPr>
              <a:t>https://www.brucegroveprimary.com/</a:t>
            </a:r>
            <a:endParaRPr lang="en-GB" dirty="0"/>
          </a:p>
          <a:p>
            <a:pPr marL="0" indent="0">
              <a:buNone/>
            </a:pPr>
            <a:r>
              <a:rPr lang="en-GB" b="1" u="sng" dirty="0" smtClean="0"/>
              <a:t>How to login </a:t>
            </a:r>
          </a:p>
          <a:p>
            <a:r>
              <a:rPr lang="en-GB" dirty="0"/>
              <a:t>Each child has a unique username and password to log on. Their username is made up </a:t>
            </a:r>
            <a:r>
              <a:rPr lang="en-GB" dirty="0" smtClean="0"/>
              <a:t>of</a:t>
            </a:r>
          </a:p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dirty="0"/>
              <a:t> The first 4 letters of last name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 </a:t>
            </a:r>
            <a:r>
              <a:rPr lang="en-GB" dirty="0"/>
              <a:t>Your name initial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 </a:t>
            </a:r>
            <a:r>
              <a:rPr lang="en-GB" dirty="0"/>
              <a:t>A series of numbers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 </a:t>
            </a:r>
            <a:r>
              <a:rPr lang="en-GB" dirty="0"/>
              <a:t>Followed by @brucegroveprimary.com For example for a child in year three called Jane Smith, this would be smitj032@brucegroveprimary.com If you need help with this, please contact the school office.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4577" y="30233"/>
            <a:ext cx="2151051" cy="152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90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Our Google Classroom Class Page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 smtClean="0"/>
              <a:t>This is where you will find:</a:t>
            </a:r>
          </a:p>
          <a:p>
            <a:r>
              <a:rPr lang="en-GB" dirty="0" smtClean="0"/>
              <a:t>Updates on what is happening in class</a:t>
            </a:r>
          </a:p>
          <a:p>
            <a:r>
              <a:rPr lang="en-GB" dirty="0" smtClean="0"/>
              <a:t>Online learning Links</a:t>
            </a:r>
          </a:p>
          <a:p>
            <a:r>
              <a:rPr lang="en-GB" dirty="0" smtClean="0"/>
              <a:t>Home learning links for individuals who cannot attend school.</a:t>
            </a:r>
          </a:p>
          <a:p>
            <a:r>
              <a:rPr lang="en-GB" dirty="0">
                <a:hlinkClick r:id="rId2"/>
              </a:rPr>
              <a:t>https://www.brucegroveprimary.com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7208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400" b="1" dirty="0" smtClean="0">
                <a:latin typeface="+mn-lt"/>
              </a:rPr>
              <a:t>Any Questions?</a:t>
            </a:r>
            <a:endParaRPr lang="en-GB" sz="44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Letters about free school lunches – this was eligibility for Pupil Premium, every child will receive a free school lunch whether they qualify for Pupil Premium or not</a:t>
            </a:r>
            <a:r>
              <a:rPr lang="en-GB" dirty="0" smtClean="0"/>
              <a:t>.</a:t>
            </a:r>
          </a:p>
          <a:p>
            <a:r>
              <a:rPr lang="en-GB" dirty="0" smtClean="0"/>
              <a:t>Information about Tapestry, Google Classroom and RWI links will be sent out to you</a:t>
            </a:r>
            <a:endParaRPr lang="en-GB" dirty="0"/>
          </a:p>
        </p:txBody>
      </p:sp>
      <p:pic>
        <p:nvPicPr>
          <p:cNvPr id="5" name="Picture 4" descr="N:\Downloads\school logo[1]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3592" y="193773"/>
            <a:ext cx="661616" cy="8606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73904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1703</TotalTime>
  <Words>1147</Words>
  <Application>Microsoft Office PowerPoint</Application>
  <PresentationFormat>On-screen Show (4:3)</PresentationFormat>
  <Paragraphs>159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Century Gothic</vt:lpstr>
      <vt:lpstr>Times New Roman</vt:lpstr>
      <vt:lpstr>Wingdings 3</vt:lpstr>
      <vt:lpstr>Wisp</vt:lpstr>
      <vt:lpstr>Welcome  to  Buckingham Palace Class</vt:lpstr>
      <vt:lpstr>Working in Partnership </vt:lpstr>
      <vt:lpstr>Learning Focus for this term…</vt:lpstr>
      <vt:lpstr>Days to note…</vt:lpstr>
      <vt:lpstr>Meet the Team:</vt:lpstr>
      <vt:lpstr>Phonics : RMI</vt:lpstr>
      <vt:lpstr>What can we do to help at home?</vt:lpstr>
      <vt:lpstr>Maths Makes Sense</vt:lpstr>
      <vt:lpstr>Things to note…</vt:lpstr>
      <vt:lpstr>Our School Benchmarks </vt:lpstr>
      <vt:lpstr>Our School Rules</vt:lpstr>
      <vt:lpstr>Behaviour Zones</vt:lpstr>
      <vt:lpstr>Other Rewards </vt:lpstr>
      <vt:lpstr>Negative Behaviours </vt:lpstr>
      <vt:lpstr>Yellow Letters </vt:lpstr>
      <vt:lpstr>Red Letter </vt:lpstr>
      <vt:lpstr>Tapestry </vt:lpstr>
      <vt:lpstr>Google Classroom</vt:lpstr>
      <vt:lpstr>Our Google Classroom Class Page</vt:lpstr>
      <vt:lpstr>Any Questions?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Behaviour at Bruce Grove</dc:title>
  <dc:creator>CAngeli</dc:creator>
  <cp:lastModifiedBy>equare3</cp:lastModifiedBy>
  <cp:revision>31</cp:revision>
  <dcterms:created xsi:type="dcterms:W3CDTF">2018-09-25T13:42:21Z</dcterms:created>
  <dcterms:modified xsi:type="dcterms:W3CDTF">2025-09-18T17:46:07Z</dcterms:modified>
</cp:coreProperties>
</file>